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64" r:id="rId3"/>
    <p:sldId id="265" r:id="rId4"/>
    <p:sldId id="258" r:id="rId5"/>
    <p:sldId id="259" r:id="rId6"/>
    <p:sldId id="266" r:id="rId7"/>
    <p:sldId id="275" r:id="rId8"/>
    <p:sldId id="268" r:id="rId9"/>
    <p:sldId id="276" r:id="rId10"/>
    <p:sldId id="277" r:id="rId11"/>
    <p:sldId id="279" r:id="rId12"/>
    <p:sldId id="281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D48EB-C653-48D0-8425-79EBD7D31F1E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B49C4-66BC-4E36-8063-3D0297322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5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39604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Активизация познавательных интересов и формирование навыков исследовательской деятельности детей через </a:t>
            </a:r>
            <a:r>
              <a:rPr lang="ru-RU" sz="3200" b="1" dirty="0" err="1" smtClean="0">
                <a:solidFill>
                  <a:schemeClr val="tx1"/>
                </a:solidFill>
              </a:rPr>
              <a:t>поисково</a:t>
            </a:r>
            <a:r>
              <a:rPr lang="ru-RU" sz="3200" b="1" dirty="0" smtClean="0">
                <a:solidFill>
                  <a:schemeClr val="tx1"/>
                </a:solidFill>
              </a:rPr>
              <a:t> – исследовательскую и проектную деятельность в условиях дополнительного образования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725144"/>
            <a:ext cx="5328592" cy="86142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Педагог ДО 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М.Б. Мигранова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8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04867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Использую на практике: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125112" cy="405143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Занятие </a:t>
            </a:r>
            <a:r>
              <a:rPr lang="ru-RU" sz="2400" dirty="0">
                <a:solidFill>
                  <a:schemeClr val="tx1"/>
                </a:solidFill>
              </a:rPr>
              <a:t>– </a:t>
            </a:r>
            <a:r>
              <a:rPr lang="ru-RU" sz="2400" dirty="0" smtClean="0">
                <a:solidFill>
                  <a:schemeClr val="tx1"/>
                </a:solidFill>
              </a:rPr>
              <a:t>исследование и  занятие с элементами исследовательской работы  </a:t>
            </a:r>
            <a:r>
              <a:rPr lang="ru-RU" sz="2400" dirty="0">
                <a:solidFill>
                  <a:schemeClr val="tx1"/>
                </a:solidFill>
              </a:rPr>
              <a:t>с привлечением </a:t>
            </a:r>
            <a:r>
              <a:rPr lang="ru-RU" sz="2400" dirty="0" smtClean="0">
                <a:solidFill>
                  <a:schemeClr val="tx1"/>
                </a:solidFill>
              </a:rPr>
              <a:t>родителей</a:t>
            </a:r>
          </a:p>
          <a:p>
            <a:r>
              <a:rPr lang="ru-RU" sz="2400" dirty="0">
                <a:solidFill>
                  <a:schemeClr val="tx1"/>
                </a:solidFill>
              </a:rPr>
              <a:t>М</a:t>
            </a:r>
            <a:r>
              <a:rPr lang="ru-RU" sz="2400" dirty="0" smtClean="0">
                <a:solidFill>
                  <a:schemeClr val="tx1"/>
                </a:solidFill>
              </a:rPr>
              <a:t>ысленный эксперимент</a:t>
            </a:r>
          </a:p>
          <a:p>
            <a:r>
              <a:rPr lang="ru-RU" sz="2400" dirty="0">
                <a:solidFill>
                  <a:schemeClr val="tx1"/>
                </a:solidFill>
              </a:rPr>
              <a:t>Мини – </a:t>
            </a:r>
            <a:r>
              <a:rPr lang="ru-RU" sz="2400" dirty="0" smtClean="0">
                <a:solidFill>
                  <a:schemeClr val="tx1"/>
                </a:solidFill>
              </a:rPr>
              <a:t>исследование</a:t>
            </a:r>
          </a:p>
          <a:p>
            <a:r>
              <a:rPr lang="ru-RU" sz="2400" dirty="0">
                <a:solidFill>
                  <a:schemeClr val="tx1"/>
                </a:solidFill>
              </a:rPr>
              <a:t>Опыт </a:t>
            </a:r>
            <a:r>
              <a:rPr lang="ru-RU" sz="2400" dirty="0" smtClean="0">
                <a:solidFill>
                  <a:schemeClr val="tx1"/>
                </a:solidFill>
              </a:rPr>
              <a:t>«на </a:t>
            </a:r>
            <a:r>
              <a:rPr lang="ru-RU" sz="2400" dirty="0">
                <a:solidFill>
                  <a:schemeClr val="tx1"/>
                </a:solidFill>
              </a:rPr>
              <a:t>дом»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Многосерийный </a:t>
            </a:r>
            <a:r>
              <a:rPr lang="ru-RU" sz="2400" dirty="0" smtClean="0">
                <a:solidFill>
                  <a:schemeClr val="tx1"/>
                </a:solidFill>
              </a:rPr>
              <a:t>опыт, опыт «матрешка»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Мамочка\Фото 2015-16 года\DSCN81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 r="6018"/>
          <a:stretch/>
        </p:blipFill>
        <p:spPr bwMode="auto">
          <a:xfrm>
            <a:off x="4139952" y="3573016"/>
            <a:ext cx="3890768" cy="28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User\Рабочий стол\фотки\DSCN81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t="3433" b="4430"/>
          <a:stretch/>
        </p:blipFill>
        <p:spPr bwMode="auto">
          <a:xfrm>
            <a:off x="899592" y="438912"/>
            <a:ext cx="3998211" cy="28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4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5113" cy="57606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Наши задумки  на  будущее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7776864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lnSpc>
                <a:spcPct val="80000"/>
              </a:lnSpc>
            </a:pPr>
            <a:r>
              <a:rPr lang="ru-RU" sz="8000" dirty="0" err="1">
                <a:solidFill>
                  <a:schemeClr val="tx1"/>
                </a:solidFill>
              </a:rPr>
              <a:t>Поисково</a:t>
            </a:r>
            <a:r>
              <a:rPr lang="ru-RU" sz="8000" dirty="0">
                <a:solidFill>
                  <a:schemeClr val="tx1"/>
                </a:solidFill>
              </a:rPr>
              <a:t> -исследовательская  деятельность на тему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8000" i="1" dirty="0">
                <a:solidFill>
                  <a:schemeClr val="tx1"/>
                </a:solidFill>
              </a:rPr>
              <a:t>	«Жизнь овощей»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8000" dirty="0">
                <a:solidFill>
                  <a:srgbClr val="FF0000"/>
                </a:solidFill>
              </a:rPr>
              <a:t> +  </a:t>
            </a:r>
            <a:r>
              <a:rPr lang="ru-RU" sz="8000" dirty="0">
                <a:solidFill>
                  <a:schemeClr val="tx1"/>
                </a:solidFill>
              </a:rPr>
              <a:t>мини - спектакль </a:t>
            </a:r>
            <a:r>
              <a:rPr lang="ru-RU" sz="8000" dirty="0" smtClean="0">
                <a:solidFill>
                  <a:schemeClr val="tx1"/>
                </a:solidFill>
              </a:rPr>
              <a:t>«Огородные истории» </a:t>
            </a:r>
            <a:endParaRPr lang="ru-RU" sz="80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8000" dirty="0">
                <a:solidFill>
                  <a:schemeClr val="tx1"/>
                </a:solidFill>
              </a:rPr>
              <a:t> </a:t>
            </a:r>
            <a:r>
              <a:rPr lang="ru-RU" sz="8000" dirty="0">
                <a:solidFill>
                  <a:srgbClr val="FF0000"/>
                </a:solidFill>
              </a:rPr>
              <a:t>= </a:t>
            </a:r>
            <a:r>
              <a:rPr lang="ru-RU" sz="8000" dirty="0">
                <a:solidFill>
                  <a:schemeClr val="tx1"/>
                </a:solidFill>
              </a:rPr>
              <a:t> </a:t>
            </a:r>
            <a:r>
              <a:rPr lang="ru-RU" sz="8000" b="1" dirty="0">
                <a:solidFill>
                  <a:schemeClr val="tx1"/>
                </a:solidFill>
              </a:rPr>
              <a:t>Детско – взрослый творческий, исследовательский   	проект </a:t>
            </a:r>
            <a:r>
              <a:rPr lang="ru-RU" sz="8000" b="1" dirty="0" smtClean="0">
                <a:solidFill>
                  <a:schemeClr val="tx1"/>
                </a:solidFill>
              </a:rPr>
              <a:t>«Все </a:t>
            </a:r>
            <a:r>
              <a:rPr lang="ru-RU" sz="8000" b="1" smtClean="0">
                <a:solidFill>
                  <a:schemeClr val="tx1"/>
                </a:solidFill>
              </a:rPr>
              <a:t>про овощи»</a:t>
            </a:r>
            <a:endParaRPr lang="ru-RU" sz="80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80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ru-RU" sz="8000" b="1" dirty="0">
                <a:solidFill>
                  <a:schemeClr val="tx1"/>
                </a:solidFill>
              </a:rPr>
              <a:t> Проект - </a:t>
            </a:r>
            <a:r>
              <a:rPr lang="ru-RU" sz="8000" b="1" dirty="0" err="1">
                <a:solidFill>
                  <a:schemeClr val="tx1"/>
                </a:solidFill>
              </a:rPr>
              <a:t>эмпатия</a:t>
            </a:r>
            <a:r>
              <a:rPr lang="ru-RU" sz="8000" b="1" dirty="0">
                <a:solidFill>
                  <a:schemeClr val="tx1"/>
                </a:solidFill>
              </a:rPr>
              <a:t> «Лягушонок» </a:t>
            </a:r>
            <a:r>
              <a:rPr lang="ru-RU" sz="8000" b="1" i="1" dirty="0">
                <a:solidFill>
                  <a:schemeClr val="tx1"/>
                </a:solidFill>
              </a:rPr>
              <a:t>(в  стадии мозгового штурма </a:t>
            </a:r>
            <a:r>
              <a:rPr lang="ru-RU" sz="8000" b="1" i="1" dirty="0">
                <a:solidFill>
                  <a:schemeClr val="tx1"/>
                </a:solidFill>
                <a:sym typeface="Wingdings" pitchFamily="2" charset="2"/>
              </a:rPr>
              <a:t></a:t>
            </a:r>
            <a:r>
              <a:rPr lang="ru-RU" sz="8000" b="1" i="1" dirty="0">
                <a:solidFill>
                  <a:schemeClr val="tx1"/>
                </a:solidFill>
              </a:rPr>
              <a:t>)</a:t>
            </a:r>
            <a:endParaRPr lang="ru-RU" sz="8000" i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8000" i="1" dirty="0">
                <a:solidFill>
                  <a:schemeClr val="tx1"/>
                </a:solidFill>
              </a:rPr>
              <a:t>	</a:t>
            </a:r>
            <a:r>
              <a:rPr lang="ru-RU" sz="8000" i="1" dirty="0">
                <a:solidFill>
                  <a:srgbClr val="FF0000"/>
                </a:solidFill>
              </a:rPr>
              <a:t>Идея:  </a:t>
            </a:r>
            <a:r>
              <a:rPr lang="ru-RU" sz="8000" dirty="0">
                <a:solidFill>
                  <a:schemeClr val="tx1"/>
                </a:solidFill>
              </a:rPr>
              <a:t>создать условия для</a:t>
            </a:r>
            <a:r>
              <a:rPr lang="ru-RU" sz="8000" i="1" dirty="0">
                <a:solidFill>
                  <a:srgbClr val="FF0000"/>
                </a:solidFill>
              </a:rPr>
              <a:t> </a:t>
            </a:r>
            <a:r>
              <a:rPr lang="ru-RU" sz="8000" dirty="0">
                <a:solidFill>
                  <a:schemeClr val="tx1"/>
                </a:solidFill>
              </a:rPr>
              <a:t>воспитания </a:t>
            </a:r>
            <a:r>
              <a:rPr lang="ru-RU" sz="8000" dirty="0">
                <a:solidFill>
                  <a:srgbClr val="FF0000"/>
                </a:solidFill>
              </a:rPr>
              <a:t> </a:t>
            </a:r>
            <a:r>
              <a:rPr lang="ru-RU" sz="8000" dirty="0">
                <a:solidFill>
                  <a:schemeClr val="tx1"/>
                </a:solidFill>
              </a:rPr>
              <a:t>у  детей   толерантности 	и </a:t>
            </a:r>
            <a:r>
              <a:rPr lang="ru-RU" sz="8000" dirty="0" err="1">
                <a:solidFill>
                  <a:schemeClr val="tx1"/>
                </a:solidFill>
              </a:rPr>
              <a:t>эмпатии</a:t>
            </a:r>
            <a:r>
              <a:rPr lang="ru-RU" sz="8000" dirty="0">
                <a:solidFill>
                  <a:schemeClr val="tx1"/>
                </a:solidFill>
              </a:rPr>
              <a:t>  к окружающему миру через терпимое,  гуманное отношение к нелюбимым и незаслуженно преследуемым людьми животным.  Раскрыть необоснованность мотивов преследования людьми  подобных животных.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8000" dirty="0">
                <a:solidFill>
                  <a:schemeClr val="tx1"/>
                </a:solidFill>
              </a:rPr>
              <a:t>   </a:t>
            </a:r>
            <a:endParaRPr lang="ru-RU" sz="8800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</a:pPr>
            <a:endParaRPr lang="ru-RU" sz="31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</a:pPr>
            <a:endParaRPr lang="ru-RU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5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Мамочка\Фото 2015-16 года\DSCN757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9570" b="12618"/>
          <a:stretch/>
        </p:blipFill>
        <p:spPr bwMode="auto">
          <a:xfrm>
            <a:off x="827584" y="822308"/>
            <a:ext cx="7224949" cy="433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40881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7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Портрет выпускника-дошкольника </a:t>
            </a:r>
            <a:r>
              <a:rPr lang="ru-RU" sz="2400" b="1" dirty="0">
                <a:solidFill>
                  <a:schemeClr val="tx1"/>
                </a:solidFill>
              </a:rPr>
              <a:t>в соответствии с </a:t>
            </a:r>
            <a:r>
              <a:rPr lang="ru-RU" sz="2400" b="1" dirty="0" smtClean="0">
                <a:solidFill>
                  <a:schemeClr val="tx1"/>
                </a:solidFill>
              </a:rPr>
              <a:t>ФГОС ДО: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848872" cy="554461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физически </a:t>
            </a:r>
            <a:r>
              <a:rPr lang="ru-RU" sz="1600" dirty="0">
                <a:solidFill>
                  <a:schemeClr val="tx1"/>
                </a:solidFill>
              </a:rPr>
              <a:t>развитый, овладевший основными культурно-гигиеническими навыками.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любознательный</a:t>
            </a:r>
            <a:r>
              <a:rPr lang="ru-RU" sz="1600" dirty="0">
                <a:solidFill>
                  <a:schemeClr val="tx1"/>
                </a:solidFill>
              </a:rPr>
              <a:t>, активный, интересуется новым, неизвестным в окружающем </a:t>
            </a:r>
            <a:r>
              <a:rPr lang="ru-RU" sz="1600" dirty="0" smtClean="0">
                <a:solidFill>
                  <a:schemeClr val="tx1"/>
                </a:solidFill>
              </a:rPr>
              <a:t>мире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эмоционально </a:t>
            </a:r>
            <a:r>
              <a:rPr lang="ru-RU" sz="1600" dirty="0" smtClean="0">
                <a:solidFill>
                  <a:schemeClr val="tx1"/>
                </a:solidFill>
              </a:rPr>
              <a:t>отзывчивый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овладевший средствами общения и способами взаимодействия </a:t>
            </a:r>
            <a:r>
              <a:rPr lang="ru-RU" sz="1600" dirty="0" smtClean="0">
                <a:solidFill>
                  <a:schemeClr val="tx1"/>
                </a:solidFill>
              </a:rPr>
              <a:t>со </a:t>
            </a:r>
            <a:r>
              <a:rPr lang="ru-RU" sz="1600" dirty="0">
                <a:solidFill>
                  <a:schemeClr val="tx1"/>
                </a:solidFill>
              </a:rPr>
              <a:t>взрослыми и </a:t>
            </a:r>
            <a:r>
              <a:rPr lang="ru-RU" sz="1600" dirty="0" smtClean="0">
                <a:solidFill>
                  <a:schemeClr val="tx1"/>
                </a:solidFill>
              </a:rPr>
              <a:t>сверстниками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способный управлять своим поведением и планировать свои </a:t>
            </a:r>
            <a:r>
              <a:rPr lang="ru-RU" sz="1600" dirty="0" smtClean="0">
                <a:solidFill>
                  <a:schemeClr val="tx1"/>
                </a:solidFill>
              </a:rPr>
              <a:t>действия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способный решать интеллектуальные и личностные </a:t>
            </a:r>
            <a:r>
              <a:rPr lang="ru-RU" sz="1600" dirty="0" smtClean="0">
                <a:solidFill>
                  <a:schemeClr val="tx1"/>
                </a:solidFill>
              </a:rPr>
              <a:t>задачи, проблемы</a:t>
            </a:r>
            <a:r>
              <a:rPr lang="ru-RU" sz="1600" dirty="0">
                <a:solidFill>
                  <a:schemeClr val="tx1"/>
                </a:solidFill>
              </a:rPr>
              <a:t>, адекватные </a:t>
            </a:r>
            <a:r>
              <a:rPr lang="ru-RU" sz="1600" dirty="0" smtClean="0">
                <a:solidFill>
                  <a:schemeClr val="tx1"/>
                </a:solidFill>
              </a:rPr>
              <a:t>возрасту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имеющий первичные представления о себе, семье, обществе, государстве, мире и </a:t>
            </a:r>
            <a:r>
              <a:rPr lang="ru-RU" sz="1600" dirty="0" smtClean="0">
                <a:solidFill>
                  <a:schemeClr val="tx1"/>
                </a:solidFill>
              </a:rPr>
              <a:t>природе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овладевший универсальными предпосылками учебной деятельности: умениями работать по правилу и образцу, слушать взрослого и выполнять его </a:t>
            </a:r>
            <a:r>
              <a:rPr lang="ru-RU" sz="1600" dirty="0" smtClean="0">
                <a:solidFill>
                  <a:schemeClr val="tx1"/>
                </a:solidFill>
              </a:rPr>
              <a:t>инструкции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овладевший необходимыми умениями и </a:t>
            </a:r>
            <a:r>
              <a:rPr lang="ru-RU" sz="1600" dirty="0" smtClean="0">
                <a:solidFill>
                  <a:schemeClr val="tx1"/>
                </a:solidFill>
              </a:rPr>
              <a:t>навыками   для осуществления различных видов детской деятельности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68952" cy="133955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«…Прежде чем давать знания, надо научить думать, воспринимать, наблюдать»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 					</a:t>
            </a:r>
            <a:r>
              <a:rPr lang="ru-RU" sz="2400" b="1" dirty="0" smtClean="0">
                <a:solidFill>
                  <a:schemeClr val="tx1"/>
                </a:solidFill>
              </a:rPr>
              <a:t>       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В</a:t>
            </a:r>
            <a:r>
              <a:rPr lang="ru-RU" sz="2400" dirty="0">
                <a:solidFill>
                  <a:schemeClr val="tx1"/>
                </a:solidFill>
              </a:rPr>
              <a:t>. Сухомлинский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32857"/>
            <a:ext cx="698477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Познавательно- </a:t>
            </a:r>
            <a:r>
              <a:rPr lang="ru-RU" sz="2400" dirty="0">
                <a:solidFill>
                  <a:schemeClr val="tx1"/>
                </a:solidFill>
              </a:rPr>
              <a:t>исследовательская деятельность является </a:t>
            </a:r>
            <a:r>
              <a:rPr lang="ru-RU" sz="2400" i="1" dirty="0">
                <a:solidFill>
                  <a:schemeClr val="tx1"/>
                </a:solidFill>
              </a:rPr>
              <a:t>основным видом деятельности </a:t>
            </a:r>
            <a:r>
              <a:rPr lang="ru-RU" sz="2400" i="1" dirty="0" smtClean="0">
                <a:solidFill>
                  <a:schemeClr val="tx1"/>
                </a:solidFill>
              </a:rPr>
              <a:t>дошкольника </a:t>
            </a:r>
            <a:r>
              <a:rPr lang="ru-RU" sz="2400" dirty="0" smtClean="0">
                <a:solidFill>
                  <a:schemeClr val="tx1"/>
                </a:solidFill>
              </a:rPr>
              <a:t>наряду </a:t>
            </a:r>
            <a:r>
              <a:rPr lang="ru-RU" sz="2400" dirty="0">
                <a:solidFill>
                  <a:schemeClr val="tx1"/>
                </a:solidFill>
              </a:rPr>
              <a:t>с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игровой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коммуникативной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музыкальной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двигательной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изобразительной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7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Детско – взрослый творческий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проект 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«Весенние улыбочки»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1029" name="Picture 5" descr="E:\Мамочка\Проекты, программы\ААММ\Проект Весенние улыбочки\Фото и видео обзор\DSC_089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 t="6596" r="9003"/>
          <a:stretch/>
        </p:blipFill>
        <p:spPr bwMode="auto">
          <a:xfrm>
            <a:off x="539552" y="2061409"/>
            <a:ext cx="3849624" cy="273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r="3752"/>
          <a:stretch/>
        </p:blipFill>
        <p:spPr bwMode="auto">
          <a:xfrm>
            <a:off x="4499992" y="3717032"/>
            <a:ext cx="3968496" cy="285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85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23312" cy="15121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Детско-взрослый мастер-класс 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«Фонарики добра»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 (в рамках проекта «Весенние улыбочки»)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t="6830"/>
          <a:stretch/>
        </p:blipFill>
        <p:spPr bwMode="auto">
          <a:xfrm>
            <a:off x="611560" y="1916832"/>
            <a:ext cx="4063363" cy="268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50" y="3789040"/>
            <a:ext cx="3828081" cy="292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18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Детско – взрослый   арт – проект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 «Разноцветная неделя»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"/>
          <a:stretch/>
        </p:blipFill>
        <p:spPr bwMode="auto">
          <a:xfrm>
            <a:off x="4572000" y="3501008"/>
            <a:ext cx="4313236" cy="316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E:\Мамочка\Проекты, программы\ААММ\Разноцветная неделя\Фотоотчет Разноцветной Недели\Зеленый денек\Расцветает наше волшебное дерево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" r="10683" b="5240"/>
          <a:stretch/>
        </p:blipFill>
        <p:spPr bwMode="auto">
          <a:xfrm>
            <a:off x="395536" y="1313311"/>
            <a:ext cx="4051872" cy="30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474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Мамочка\Проекты, программы\ААММ\Разноцветная неделя\Фотоотчет Разноцветной Недели\Синий денек\DSCN66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"/>
          <a:stretch/>
        </p:blipFill>
        <p:spPr bwMode="auto">
          <a:xfrm>
            <a:off x="4283968" y="3505559"/>
            <a:ext cx="4171952" cy="327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Мамочка\Проекты, программы\ААММ\Разноцветная неделя\Фотоотчет Разноцветной Недели\Синий денек\DSCN66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r="2393" b="3191"/>
          <a:stretch/>
        </p:blipFill>
        <p:spPr bwMode="auto">
          <a:xfrm>
            <a:off x="683568" y="116632"/>
            <a:ext cx="4270248" cy="329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86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Мамочка\Проекты, программы\ААММ\Разноцветная неделя\Фотоотчет Разноцветной Недели\DSCN69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r="3376"/>
          <a:stretch/>
        </p:blipFill>
        <p:spPr bwMode="auto">
          <a:xfrm rot="5400000">
            <a:off x="-267289" y="535558"/>
            <a:ext cx="4672587" cy="38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Мамочка\Проекты, программы\ААММ\Разноцветная неделя\Фотоотчет Разноцветной Недели\DSCN69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" r="2230"/>
          <a:stretch/>
        </p:blipFill>
        <p:spPr bwMode="auto">
          <a:xfrm>
            <a:off x="4355976" y="3284984"/>
            <a:ext cx="4610833" cy="33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13681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Детско – взрослый проект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Дней Памяти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«Все до подробностей бесценно»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E:\Мамочка\Проекты, программы\Проект Дней Памяти\Встреча с ветеранами Великой Отечественной войны\Фотообзор встречи с ветеранами\S50011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5" t="1314" r="6377" b="6962"/>
          <a:stretch/>
        </p:blipFill>
        <p:spPr bwMode="auto">
          <a:xfrm>
            <a:off x="683568" y="2035688"/>
            <a:ext cx="2871216" cy="41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E:\Мамочка\Проекты, программы\Проект Дней Памяти\Встреча с ветеранами Великой Отечественной войны\Фотообзор встречи с ветеранами\S50011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8" r="2369" b="7444"/>
          <a:stretch/>
        </p:blipFill>
        <p:spPr bwMode="auto">
          <a:xfrm>
            <a:off x="3779912" y="3068960"/>
            <a:ext cx="4991472" cy="311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0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535</TotalTime>
  <Words>212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Активизация познавательных интересов и формирование навыков исследовательской деятельности детей через поисково – исследовательскую и проектную деятельность в условиях дополнительного образования</vt:lpstr>
      <vt:lpstr> Портрет выпускника-дошкольника в соответствии с ФГОС ДО: </vt:lpstr>
      <vt:lpstr>«…Прежде чем давать знания, надо научить думать, воспринимать, наблюдать»                                                 В. Сухомлинский </vt:lpstr>
      <vt:lpstr>Детско – взрослый творческий  проект  «Весенние улыбочки»</vt:lpstr>
      <vt:lpstr>Детско-взрослый мастер-класс  «Фонарики добра»  (в рамках проекта «Весенние улыбочки»)</vt:lpstr>
      <vt:lpstr>Детско – взрослый   арт – проект   «Разноцветная неделя»</vt:lpstr>
      <vt:lpstr>Презентация PowerPoint</vt:lpstr>
      <vt:lpstr>Презентация PowerPoint</vt:lpstr>
      <vt:lpstr>Детско – взрослый проект  Дней Памяти  «Все до подробностей бесценно»</vt:lpstr>
      <vt:lpstr>Использую на практике:</vt:lpstr>
      <vt:lpstr>Презентация PowerPoint</vt:lpstr>
      <vt:lpstr>Наши задумки  на  будущее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Активизация познавательных интересов и формирование навыков исследовательской деятельности детей через поисково – исследовательскую и проектную деятельность в условиях дополнительного образования</dc:title>
  <cp:lastModifiedBy>User</cp:lastModifiedBy>
  <cp:revision>54</cp:revision>
  <dcterms:modified xsi:type="dcterms:W3CDTF">2016-06-08T09:08:35Z</dcterms:modified>
</cp:coreProperties>
</file>